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2" r:id="rId5"/>
    <p:sldId id="291" r:id="rId6"/>
    <p:sldId id="263" r:id="rId7"/>
    <p:sldId id="268" r:id="rId8"/>
    <p:sldId id="290" r:id="rId9"/>
    <p:sldId id="264" r:id="rId10"/>
    <p:sldId id="267" r:id="rId11"/>
    <p:sldId id="265" r:id="rId12"/>
    <p:sldId id="292" r:id="rId13"/>
    <p:sldId id="266" r:id="rId14"/>
    <p:sldId id="269" r:id="rId15"/>
    <p:sldId id="293" r:id="rId16"/>
    <p:sldId id="270" r:id="rId17"/>
    <p:sldId id="271" r:id="rId18"/>
    <p:sldId id="272" r:id="rId19"/>
    <p:sldId id="281" r:id="rId20"/>
    <p:sldId id="294" r:id="rId21"/>
    <p:sldId id="273" r:id="rId22"/>
    <p:sldId id="279" r:id="rId23"/>
    <p:sldId id="275" r:id="rId24"/>
    <p:sldId id="276" r:id="rId25"/>
    <p:sldId id="295" r:id="rId26"/>
    <p:sldId id="282" r:id="rId27"/>
    <p:sldId id="283" r:id="rId28"/>
    <p:sldId id="296" r:id="rId29"/>
    <p:sldId id="284" r:id="rId30"/>
    <p:sldId id="285" r:id="rId31"/>
    <p:sldId id="286" r:id="rId32"/>
    <p:sldId id="29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FF99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54546"/>
            <a:ext cx="12099635" cy="2447636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Lucida Bright" panose="02040602050505020304" pitchFamily="18" charset="0"/>
              </a:rPr>
              <a:t>Order of operations</a:t>
            </a:r>
            <a:br>
              <a:rPr lang="en-US" sz="6600" b="1" dirty="0" smtClean="0">
                <a:latin typeface="Lucida Bright" panose="02040602050505020304" pitchFamily="18" charset="0"/>
              </a:rPr>
            </a:br>
            <a:endParaRPr lang="en-US" sz="2800" b="1" dirty="0">
              <a:latin typeface="Lucida Bright" panose="02040602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602182"/>
            <a:ext cx="8689976" cy="1371599"/>
          </a:xfrm>
        </p:spPr>
        <p:txBody>
          <a:bodyPr>
            <a:normAutofit/>
          </a:bodyPr>
          <a:lstStyle/>
          <a:p>
            <a:r>
              <a:rPr lang="en-US" sz="1900" dirty="0">
                <a:solidFill>
                  <a:schemeClr val="tx1"/>
                </a:solidFill>
                <a:latin typeface="Lucida Bright" panose="02040602050505020304" pitchFamily="18" charset="0"/>
              </a:rPr>
              <a:t>MGSE5.OA.1 </a:t>
            </a:r>
            <a:endParaRPr lang="en-US" sz="1900" dirty="0" smtClean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r>
              <a:rPr lang="en-US" sz="19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Use </a:t>
            </a:r>
            <a:r>
              <a:rPr lang="en-US" sz="1900" dirty="0">
                <a:solidFill>
                  <a:schemeClr val="tx1"/>
                </a:solidFill>
                <a:latin typeface="Lucida Bright" panose="02040602050505020304" pitchFamily="18" charset="0"/>
              </a:rPr>
              <a:t>parentheses, brackets, or braces in numerical expressions, and evaluate expressions with these symbols.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127671" y="189346"/>
            <a:ext cx="1971964" cy="1371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5</a:t>
            </a:r>
            <a:r>
              <a:rPr lang="en-US" sz="1900" baseline="30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th</a:t>
            </a:r>
            <a:r>
              <a:rPr lang="en-US" sz="19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(5 -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2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+ 3</a:t>
                </a: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3 </a:t>
                </a:r>
                <a:r>
                  <a:rPr lang="en-US" sz="24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3</a:t>
                </a: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368800" y="1690255"/>
            <a:ext cx="3278909" cy="9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rgbClr val="FF9900"/>
                </a:solidFill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00727" y="184727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40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(5 -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2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+ 3</a:t>
                </a: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3 </a:t>
                </a:r>
                <a:r>
                  <a:rPr lang="en-US" sz="24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3 </a:t>
                </a:r>
                <a:endParaRPr lang="en-US" sz="3200" dirty="0" smtClean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9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+ 3</a:t>
                </a: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368800" y="1690255"/>
            <a:ext cx="3278909" cy="9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200727" y="184727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rgbClr val="FF9900"/>
                </a:solidFill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99129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(5 -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2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4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3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9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3 </a:t>
                </a: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368800" y="1690255"/>
            <a:ext cx="3278909" cy="9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200727" y="184727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596245" y="2399146"/>
            <a:ext cx="2620820" cy="46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Arrow 8"/>
          <p:cNvSpPr/>
          <p:nvPr/>
        </p:nvSpPr>
        <p:spPr>
          <a:xfrm>
            <a:off x="7143172" y="2909455"/>
            <a:ext cx="2133600" cy="387928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200727" y="2815376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213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(5 -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2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4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3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9 </a:t>
                </a:r>
                <a:r>
                  <a:rPr lang="en-US" sz="2400" dirty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 4 </a:t>
                </a:r>
                <a:r>
                  <a:rPr lang="en-US" sz="3200" dirty="0">
                    <a:latin typeface="Lucida Bright" panose="02040602050505020304" pitchFamily="18" charset="0"/>
                  </a:rPr>
                  <a:t>+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3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368800" y="1690255"/>
            <a:ext cx="3278909" cy="9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96245" y="2399146"/>
            <a:ext cx="2620820" cy="46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0070C0"/>
                </a:solidFill>
                <a:latin typeface="Lucida Bright" panose="02040602050505020304" pitchFamily="18" charset="0"/>
              </a:rPr>
              <a:t>M</a:t>
            </a:r>
            <a:r>
              <a:rPr lang="en-US" sz="4400" b="1" dirty="0">
                <a:latin typeface="Lucida Bright" panose="02040602050505020304" pitchFamily="18" charset="0"/>
              </a:rPr>
              <a:t>/</a:t>
            </a:r>
            <a:r>
              <a:rPr lang="en-US" sz="4400" b="1" dirty="0">
                <a:solidFill>
                  <a:srgbClr val="00B050"/>
                </a:solidFill>
                <a:latin typeface="Lucida Bright" panose="02040602050505020304" pitchFamily="18" charset="0"/>
              </a:rPr>
              <a:t>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00727" y="184727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ultiply 9"/>
          <p:cNvSpPr/>
          <p:nvPr/>
        </p:nvSpPr>
        <p:spPr>
          <a:xfrm>
            <a:off x="1785346" y="3317044"/>
            <a:ext cx="678033" cy="858982"/>
          </a:xfrm>
          <a:prstGeom prst="mathMultiply">
            <a:avLst>
              <a:gd name="adj1" fmla="val 153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5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(5 -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2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4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3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9 </a:t>
                </a:r>
                <a:r>
                  <a:rPr lang="en-US" sz="2400" dirty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 4 </a:t>
                </a:r>
                <a:r>
                  <a:rPr lang="en-US" sz="3200" dirty="0">
                    <a:latin typeface="Lucida Bright" panose="02040602050505020304" pitchFamily="18" charset="0"/>
                  </a:rPr>
                  <a:t>+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3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36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 + 3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368800" y="1690255"/>
            <a:ext cx="3278909" cy="9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96245" y="2399146"/>
            <a:ext cx="2620820" cy="46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M</a:t>
            </a:r>
            <a:r>
              <a:rPr lang="en-US" sz="4400" b="1" dirty="0" smtClean="0">
                <a:latin typeface="Lucida Bright" panose="02040602050505020304" pitchFamily="18" charset="0"/>
              </a:rPr>
              <a:t>/</a:t>
            </a:r>
            <a:r>
              <a:rPr lang="en-US" sz="4400" b="1" dirty="0" smtClean="0">
                <a:solidFill>
                  <a:srgbClr val="00B050"/>
                </a:solidFill>
                <a:latin typeface="Lucida Bright" panose="02040602050505020304" pitchFamily="18" charset="0"/>
              </a:rPr>
              <a:t>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00727" y="184727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ultiply 9"/>
          <p:cNvSpPr/>
          <p:nvPr/>
        </p:nvSpPr>
        <p:spPr>
          <a:xfrm>
            <a:off x="1785346" y="3317044"/>
            <a:ext cx="678033" cy="858982"/>
          </a:xfrm>
          <a:prstGeom prst="mathMultiply">
            <a:avLst>
              <a:gd name="adj1" fmla="val 153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1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(5 -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2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4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3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9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3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36 + 3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368800" y="1690255"/>
            <a:ext cx="3278909" cy="9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96245" y="2399146"/>
            <a:ext cx="2620820" cy="46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00727" y="184727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88291" y="3746535"/>
            <a:ext cx="1330036" cy="46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981285" y="3098801"/>
            <a:ext cx="2077028" cy="46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Arrow 12"/>
          <p:cNvSpPr/>
          <p:nvPr/>
        </p:nvSpPr>
        <p:spPr>
          <a:xfrm>
            <a:off x="7058313" y="3552571"/>
            <a:ext cx="2133600" cy="387928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10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(5 -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2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4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3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9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3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FF00FF"/>
                    </a:solidFill>
                    <a:latin typeface="Lucida Bright" panose="02040602050505020304" pitchFamily="18" charset="0"/>
                  </a:rPr>
                  <a:t>36 + 3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368800" y="1690255"/>
            <a:ext cx="3278909" cy="9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96245" y="2399146"/>
            <a:ext cx="2620820" cy="46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rgbClr val="FF00FF"/>
                </a:solidFill>
                <a:latin typeface="Lucida Bright" panose="02040602050505020304" pitchFamily="18" charset="0"/>
              </a:rPr>
              <a:t>A</a:t>
            </a:r>
            <a:r>
              <a:rPr lang="en-US" sz="4400" b="1" dirty="0" smtClean="0">
                <a:latin typeface="Lucida Bright" panose="02040602050505020304" pitchFamily="18" charset="0"/>
              </a:rPr>
              <a:t>/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Lucida Bright" panose="02040602050505020304" pitchFamily="18" charset="0"/>
              </a:rPr>
              <a:t>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00727" y="184727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981285" y="3098801"/>
            <a:ext cx="2077028" cy="46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88291" y="3746535"/>
            <a:ext cx="1330036" cy="46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ultiply 12"/>
          <p:cNvSpPr/>
          <p:nvPr/>
        </p:nvSpPr>
        <p:spPr>
          <a:xfrm>
            <a:off x="1711455" y="4248204"/>
            <a:ext cx="678033" cy="858982"/>
          </a:xfrm>
          <a:prstGeom prst="mathMultiply">
            <a:avLst>
              <a:gd name="adj1" fmla="val 153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(5 -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2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4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3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9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3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FF00FF"/>
                    </a:solidFill>
                    <a:latin typeface="Lucida Bright" panose="02040602050505020304" pitchFamily="18" charset="0"/>
                  </a:rPr>
                  <a:t>36 + 3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FF00FF"/>
                    </a:solidFill>
                    <a:latin typeface="Lucida Bright" panose="02040602050505020304" pitchFamily="18" charset="0"/>
                  </a:rPr>
                  <a:t>39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368800" y="1690255"/>
            <a:ext cx="3278909" cy="9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96245" y="2399146"/>
            <a:ext cx="2620820" cy="46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FF00FF"/>
                </a:solidFill>
                <a:latin typeface="Lucida Bright" panose="02040602050505020304" pitchFamily="18" charset="0"/>
              </a:rPr>
              <a:t>A</a:t>
            </a:r>
            <a:r>
              <a:rPr lang="en-US" sz="4400" b="1" dirty="0">
                <a:latin typeface="Lucida Bright" panose="02040602050505020304" pitchFamily="18" charset="0"/>
              </a:rPr>
              <a:t>/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Lucida Bright" panose="02040602050505020304" pitchFamily="18" charset="0"/>
              </a:rPr>
              <a:t>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00727" y="184727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981285" y="3098801"/>
            <a:ext cx="2077028" cy="46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88291" y="3746535"/>
            <a:ext cx="1330036" cy="46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ultiply 12"/>
          <p:cNvSpPr/>
          <p:nvPr/>
        </p:nvSpPr>
        <p:spPr>
          <a:xfrm>
            <a:off x="1711455" y="4248204"/>
            <a:ext cx="678033" cy="858982"/>
          </a:xfrm>
          <a:prstGeom prst="mathMultiply">
            <a:avLst>
              <a:gd name="adj1" fmla="val 153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430981" y="4048431"/>
            <a:ext cx="1154546" cy="1044232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1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10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 x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 </a:t>
                </a:r>
                <a:r>
                  <a:rPr lang="en-US" sz="3200" dirty="0">
                    <a:latin typeface="Lucida Bright" panose="02040602050505020304" pitchFamily="18" charset="0"/>
                  </a:rPr>
                  <a:t>5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 +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505063" y="1440872"/>
            <a:ext cx="2339737" cy="402705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73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- 6)</a:t>
                </a: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 </a:t>
                </a: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23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465" y="82808"/>
            <a:ext cx="10364451" cy="1596177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Lucida Bright" panose="02040602050505020304" pitchFamily="18" charset="0"/>
              </a:rPr>
              <a:t>PEMdAS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50108"/>
            <a:ext cx="5106026" cy="507538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>
                <a:solidFill>
                  <a:srgbClr val="FF0000"/>
                </a:solidFill>
                <a:latin typeface="Lucida Bright" panose="02040602050505020304" pitchFamily="18" charset="0"/>
              </a:rPr>
              <a:t>P</a:t>
            </a:r>
            <a:r>
              <a:rPr lang="en-US" sz="3600" dirty="0">
                <a:solidFill>
                  <a:srgbClr val="FF0000"/>
                </a:solidFill>
                <a:latin typeface="Lucida Bright" panose="02040602050505020304" pitchFamily="18" charset="0"/>
              </a:rPr>
              <a:t>arenthesis</a:t>
            </a:r>
            <a:r>
              <a:rPr lang="en-US" sz="3600" dirty="0">
                <a:latin typeface="Lucida Bright" panose="02040602050505020304" pitchFamily="18" charset="0"/>
              </a:rPr>
              <a:t/>
            </a:r>
            <a:br>
              <a:rPr lang="en-US" sz="3600" dirty="0">
                <a:latin typeface="Lucida Bright" panose="02040602050505020304" pitchFamily="18" charset="0"/>
              </a:rPr>
            </a:br>
            <a:r>
              <a:rPr lang="en-US" sz="3600" b="1" dirty="0">
                <a:solidFill>
                  <a:srgbClr val="FF9900"/>
                </a:solidFill>
                <a:latin typeface="Lucida Bright" panose="02040602050505020304" pitchFamily="18" charset="0"/>
              </a:rPr>
              <a:t>E</a:t>
            </a:r>
            <a:r>
              <a:rPr lang="en-US" sz="3600" dirty="0">
                <a:solidFill>
                  <a:srgbClr val="FF9900"/>
                </a:solidFill>
                <a:latin typeface="Lucida Bright" panose="02040602050505020304" pitchFamily="18" charset="0"/>
              </a:rPr>
              <a:t>xponents</a:t>
            </a:r>
            <a:r>
              <a:rPr lang="en-US" sz="3600" dirty="0">
                <a:latin typeface="Lucida Bright" panose="02040602050505020304" pitchFamily="18" charset="0"/>
              </a:rPr>
              <a:t/>
            </a:r>
            <a:br>
              <a:rPr lang="en-US" sz="3600" dirty="0">
                <a:latin typeface="Lucida Bright" panose="02040602050505020304" pitchFamily="18" charset="0"/>
              </a:rPr>
            </a:br>
            <a:r>
              <a:rPr lang="en-US" sz="3600" b="1" dirty="0">
                <a:solidFill>
                  <a:srgbClr val="0070C0"/>
                </a:solidFill>
                <a:latin typeface="Lucida Bright" panose="02040602050505020304" pitchFamily="18" charset="0"/>
              </a:rPr>
              <a:t>M</a:t>
            </a:r>
            <a:r>
              <a:rPr lang="en-US" sz="3600" dirty="0">
                <a:solidFill>
                  <a:srgbClr val="0070C0"/>
                </a:solidFill>
                <a:latin typeface="Lucida Bright" panose="02040602050505020304" pitchFamily="18" charset="0"/>
              </a:rPr>
              <a:t>ultiplication</a:t>
            </a:r>
            <a:r>
              <a:rPr lang="en-US" sz="3600" dirty="0">
                <a:latin typeface="Lucida Bright" panose="02040602050505020304" pitchFamily="18" charset="0"/>
              </a:rPr>
              <a:t/>
            </a:r>
            <a:br>
              <a:rPr lang="en-US" sz="3600" dirty="0">
                <a:latin typeface="Lucida Bright" panose="02040602050505020304" pitchFamily="18" charset="0"/>
              </a:rPr>
            </a:br>
            <a:r>
              <a:rPr lang="en-US" sz="3600" b="1" dirty="0">
                <a:solidFill>
                  <a:srgbClr val="00B050"/>
                </a:solidFill>
                <a:latin typeface="Lucida Bright" panose="02040602050505020304" pitchFamily="18" charset="0"/>
              </a:rPr>
              <a:t>D</a:t>
            </a:r>
            <a:r>
              <a:rPr lang="en-US" sz="3600" dirty="0">
                <a:solidFill>
                  <a:srgbClr val="00B050"/>
                </a:solidFill>
                <a:latin typeface="Lucida Bright" panose="02040602050505020304" pitchFamily="18" charset="0"/>
              </a:rPr>
              <a:t>ivision</a:t>
            </a:r>
            <a:r>
              <a:rPr lang="en-US" sz="3600" dirty="0">
                <a:latin typeface="Lucida Bright" panose="02040602050505020304" pitchFamily="18" charset="0"/>
              </a:rPr>
              <a:t/>
            </a:r>
            <a:br>
              <a:rPr lang="en-US" sz="3600" dirty="0">
                <a:latin typeface="Lucida Bright" panose="02040602050505020304" pitchFamily="18" charset="0"/>
              </a:rPr>
            </a:br>
            <a:r>
              <a:rPr lang="en-US" sz="3600" b="1" dirty="0">
                <a:solidFill>
                  <a:srgbClr val="FF00FF"/>
                </a:solidFill>
                <a:latin typeface="Lucida Bright" panose="02040602050505020304" pitchFamily="18" charset="0"/>
              </a:rPr>
              <a:t>A</a:t>
            </a:r>
            <a:r>
              <a:rPr lang="en-US" sz="3600" dirty="0">
                <a:solidFill>
                  <a:srgbClr val="FF00FF"/>
                </a:solidFill>
                <a:latin typeface="Lucida Bright" panose="02040602050505020304" pitchFamily="18" charset="0"/>
              </a:rPr>
              <a:t>ddition</a:t>
            </a:r>
            <a:r>
              <a:rPr lang="en-US" sz="3600" dirty="0">
                <a:latin typeface="Lucida Bright" panose="02040602050505020304" pitchFamily="18" charset="0"/>
              </a:rPr>
              <a:t/>
            </a:r>
            <a:br>
              <a:rPr lang="en-US" sz="3600" dirty="0">
                <a:latin typeface="Lucida Bright" panose="02040602050505020304" pitchFamily="18" charset="0"/>
              </a:rPr>
            </a:b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Lucida Bright" panose="02040602050505020304" pitchFamily="18" charset="0"/>
              </a:rPr>
              <a:t>​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Lucida Bright" panose="02040602050505020304" pitchFamily="18" charset="0"/>
              </a:rPr>
              <a:t>S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Lucida Bright" panose="02040602050505020304" pitchFamily="18" charset="0"/>
              </a:rPr>
              <a:t>ubtraction</a:t>
            </a:r>
            <a:endParaRPr lang="en-US" sz="3600" dirty="0">
              <a:latin typeface="Lucida Bright" panose="02040602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121236" y="1432928"/>
            <a:ext cx="4174836" cy="510974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220000"/>
              </a:lnSpc>
              <a:buNone/>
            </a:pPr>
            <a:r>
              <a:rPr lang="en-US" dirty="0">
                <a:latin typeface="Lucida Bright" panose="02040602050505020304" pitchFamily="18" charset="0"/>
              </a:rPr>
              <a:t>an easy way to remember: </a:t>
            </a:r>
          </a:p>
          <a:p>
            <a:pPr marL="0" indent="0" algn="ctr">
              <a:lnSpc>
                <a:spcPct val="220000"/>
              </a:lnSpc>
              <a:buNone/>
            </a:pPr>
            <a:r>
              <a:rPr lang="en-US" b="1" dirty="0">
                <a:latin typeface="Lucida Bright" panose="02040602050505020304" pitchFamily="18" charset="0"/>
              </a:rPr>
              <a:t>P</a:t>
            </a:r>
            <a:r>
              <a:rPr lang="en-US" dirty="0">
                <a:latin typeface="Lucida Bright" panose="02040602050505020304" pitchFamily="18" charset="0"/>
              </a:rPr>
              <a:t>lease </a:t>
            </a:r>
            <a:endParaRPr lang="en-US" dirty="0" smtClean="0">
              <a:latin typeface="Lucida Bright" panose="02040602050505020304" pitchFamily="18" charset="0"/>
            </a:endParaRPr>
          </a:p>
          <a:p>
            <a:pPr marL="0" indent="0" algn="ctr">
              <a:lnSpc>
                <a:spcPct val="220000"/>
              </a:lnSpc>
              <a:buNone/>
            </a:pPr>
            <a:r>
              <a:rPr lang="en-US" b="1" dirty="0" smtClean="0">
                <a:latin typeface="Lucida Bright" panose="02040602050505020304" pitchFamily="18" charset="0"/>
              </a:rPr>
              <a:t>E</a:t>
            </a:r>
            <a:r>
              <a:rPr lang="en-US" dirty="0" smtClean="0">
                <a:latin typeface="Lucida Bright" panose="02040602050505020304" pitchFamily="18" charset="0"/>
              </a:rPr>
              <a:t>xcuse</a:t>
            </a:r>
            <a:r>
              <a:rPr lang="en-US" dirty="0">
                <a:latin typeface="Lucida Bright" panose="02040602050505020304" pitchFamily="18" charset="0"/>
              </a:rPr>
              <a:t> </a:t>
            </a:r>
          </a:p>
          <a:p>
            <a:pPr marL="0" indent="0" algn="ctr">
              <a:lnSpc>
                <a:spcPct val="220000"/>
              </a:lnSpc>
              <a:buNone/>
            </a:pPr>
            <a:r>
              <a:rPr lang="en-US" b="1" dirty="0">
                <a:latin typeface="Lucida Bright" panose="02040602050505020304" pitchFamily="18" charset="0"/>
              </a:rPr>
              <a:t>M</a:t>
            </a:r>
            <a:r>
              <a:rPr lang="en-US" dirty="0">
                <a:latin typeface="Lucida Bright" panose="02040602050505020304" pitchFamily="18" charset="0"/>
              </a:rPr>
              <a:t>y</a:t>
            </a:r>
            <a:r>
              <a:rPr lang="en-US" b="1" dirty="0">
                <a:latin typeface="Lucida Bright" panose="02040602050505020304" pitchFamily="18" charset="0"/>
              </a:rPr>
              <a:t> </a:t>
            </a:r>
            <a:endParaRPr lang="en-US" b="1" dirty="0" smtClean="0">
              <a:latin typeface="Lucida Bright" panose="02040602050505020304" pitchFamily="18" charset="0"/>
            </a:endParaRPr>
          </a:p>
          <a:p>
            <a:pPr marL="0" indent="0" algn="ctr">
              <a:lnSpc>
                <a:spcPct val="220000"/>
              </a:lnSpc>
              <a:buNone/>
            </a:pPr>
            <a:r>
              <a:rPr lang="en-US" b="1" dirty="0" smtClean="0">
                <a:latin typeface="Lucida Bright" panose="02040602050505020304" pitchFamily="18" charset="0"/>
              </a:rPr>
              <a:t>D</a:t>
            </a:r>
            <a:r>
              <a:rPr lang="en-US" dirty="0" smtClean="0">
                <a:latin typeface="Lucida Bright" panose="02040602050505020304" pitchFamily="18" charset="0"/>
              </a:rPr>
              <a:t>ear</a:t>
            </a:r>
            <a:r>
              <a:rPr lang="en-US" b="1" dirty="0">
                <a:latin typeface="Lucida Bright" panose="02040602050505020304" pitchFamily="18" charset="0"/>
              </a:rPr>
              <a:t> </a:t>
            </a:r>
          </a:p>
          <a:p>
            <a:pPr marL="0" indent="0" algn="ctr">
              <a:lnSpc>
                <a:spcPct val="220000"/>
              </a:lnSpc>
              <a:buNone/>
            </a:pPr>
            <a:r>
              <a:rPr lang="en-US" b="1" dirty="0">
                <a:latin typeface="Lucida Bright" panose="02040602050505020304" pitchFamily="18" charset="0"/>
              </a:rPr>
              <a:t>A</a:t>
            </a:r>
            <a:r>
              <a:rPr lang="en-US" dirty="0">
                <a:latin typeface="Lucida Bright" panose="02040602050505020304" pitchFamily="18" charset="0"/>
              </a:rPr>
              <a:t>unt</a:t>
            </a:r>
            <a:r>
              <a:rPr lang="en-US" b="1" dirty="0">
                <a:latin typeface="Lucida Bright" panose="02040602050505020304" pitchFamily="18" charset="0"/>
              </a:rPr>
              <a:t> </a:t>
            </a:r>
            <a:endParaRPr lang="en-US" b="1" dirty="0" smtClean="0">
              <a:latin typeface="Lucida Bright" panose="02040602050505020304" pitchFamily="18" charset="0"/>
            </a:endParaRPr>
          </a:p>
          <a:p>
            <a:pPr marL="0" indent="0" algn="ctr">
              <a:lnSpc>
                <a:spcPct val="220000"/>
              </a:lnSpc>
              <a:buNone/>
            </a:pPr>
            <a:r>
              <a:rPr lang="en-US" b="1" dirty="0" smtClean="0">
                <a:latin typeface="Lucida Bright" panose="02040602050505020304" pitchFamily="18" charset="0"/>
              </a:rPr>
              <a:t>S</a:t>
            </a:r>
            <a:r>
              <a:rPr lang="en-US" dirty="0" smtClean="0">
                <a:latin typeface="Lucida Bright" panose="02040602050505020304" pitchFamily="18" charset="0"/>
              </a:rPr>
              <a:t>ally</a:t>
            </a:r>
            <a:endParaRPr lang="en-US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- 6)</a:t>
                </a: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 </a:t>
                </a: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Up Arrow 5"/>
          <p:cNvSpPr/>
          <p:nvPr/>
        </p:nvSpPr>
        <p:spPr>
          <a:xfrm>
            <a:off x="6354618" y="1924066"/>
            <a:ext cx="415637" cy="738909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90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9900"/>
                </a:solidFill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3200" dirty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1110046" y="2267758"/>
            <a:ext cx="1154546" cy="1044232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67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9900"/>
                </a:solidFill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</a:t>
                </a:r>
                <a:r>
                  <a:rPr lang="en-US" sz="32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4 </a:t>
                </a:r>
                <a:r>
                  <a:rPr lang="en-US" sz="2400" dirty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4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</a:t>
                </a:r>
                <a:r>
                  <a:rPr lang="en-US" sz="3200" dirty="0">
                    <a:latin typeface="Lucida Bright" panose="02040602050505020304" pitchFamily="18" charset="0"/>
                  </a:rPr>
                  <a:t>6)</a:t>
                </a: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1110046" y="2267758"/>
            <a:ext cx="1154546" cy="1044232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99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9900"/>
                </a:solidFill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</a:t>
                </a:r>
                <a:r>
                  <a:rPr lang="en-US" sz="32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4 </a:t>
                </a:r>
                <a:r>
                  <a:rPr lang="en-US" sz="2400" dirty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4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</a:t>
                </a:r>
                <a:r>
                  <a:rPr lang="en-US" sz="3200" dirty="0">
                    <a:latin typeface="Lucida Bright" panose="02040602050505020304" pitchFamily="18" charset="0"/>
                  </a:rPr>
                  <a:t>6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</a:t>
                </a:r>
                <a:r>
                  <a:rPr lang="en-US" sz="3200" dirty="0" smtClean="0">
                    <a:solidFill>
                      <a:srgbClr val="FF9900"/>
                    </a:solidFill>
                    <a:latin typeface="Lucida Bright" panose="02040602050505020304" pitchFamily="18" charset="0"/>
                  </a:rPr>
                  <a:t>16 </a:t>
                </a:r>
                <a:r>
                  <a:rPr lang="en-US" sz="3200" dirty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0066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(4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(16 </a:t>
                </a:r>
                <a:r>
                  <a:rPr lang="en-US" sz="3200" dirty="0">
                    <a:latin typeface="Lucida Bright" panose="02040602050505020304" pitchFamily="18" charset="0"/>
                  </a:rPr>
                  <a:t>- 6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90010" y="1694046"/>
            <a:ext cx="3547324" cy="5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54454" y="2415940"/>
            <a:ext cx="3818436" cy="134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Arrow 8"/>
          <p:cNvSpPr/>
          <p:nvPr/>
        </p:nvSpPr>
        <p:spPr>
          <a:xfrm>
            <a:off x="7612495" y="2924376"/>
            <a:ext cx="2133600" cy="387928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9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(4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(16 </a:t>
                </a:r>
                <a:r>
                  <a:rPr lang="en-US" sz="3200" dirty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- 6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90010" y="1694046"/>
            <a:ext cx="3547324" cy="5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54454" y="2415940"/>
            <a:ext cx="3818436" cy="134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839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(4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(16 </a:t>
                </a:r>
                <a:r>
                  <a:rPr lang="en-US" sz="3200" dirty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- 6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10</a:t>
                </a: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90010" y="1694046"/>
            <a:ext cx="3547324" cy="5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54454" y="2415940"/>
            <a:ext cx="3818436" cy="134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420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(4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(16 </a:t>
                </a:r>
                <a:r>
                  <a:rPr lang="en-US" sz="3200" dirty="0">
                    <a:latin typeface="Lucida Bright" panose="02040602050505020304" pitchFamily="18" charset="0"/>
                  </a:rPr>
                  <a:t>- 6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10</a:t>
                </a: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90010" y="1694046"/>
            <a:ext cx="3547324" cy="5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54454" y="2415940"/>
            <a:ext cx="3818436" cy="134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25697" y="3145856"/>
            <a:ext cx="327595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62446" y="1879915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Arrow 10"/>
          <p:cNvSpPr/>
          <p:nvPr/>
        </p:nvSpPr>
        <p:spPr>
          <a:xfrm>
            <a:off x="7363113" y="3659714"/>
            <a:ext cx="2133600" cy="387928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27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M</a:t>
            </a:r>
            <a:r>
              <a:rPr lang="en-US" sz="4400" b="1" dirty="0" smtClean="0">
                <a:latin typeface="Lucida Bright" panose="02040602050505020304" pitchFamily="18" charset="0"/>
              </a:rPr>
              <a:t>/</a:t>
            </a:r>
            <a:r>
              <a:rPr lang="en-US" sz="4400" b="1" dirty="0" smtClean="0">
                <a:solidFill>
                  <a:srgbClr val="00B050"/>
                </a:solidFill>
                <a:latin typeface="Lucida Bright" panose="02040602050505020304" pitchFamily="18" charset="0"/>
              </a:rPr>
              <a:t>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(4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(16 </a:t>
                </a:r>
                <a:r>
                  <a:rPr lang="en-US" sz="3200" dirty="0">
                    <a:latin typeface="Lucida Bright" panose="02040602050505020304" pitchFamily="18" charset="0"/>
                  </a:rPr>
                  <a:t>- 6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solidFill>
                      <a:srgbClr val="00B050"/>
                    </a:solidFill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10</a:t>
                </a:r>
                <a:endParaRPr lang="en-US" sz="3200" dirty="0">
                  <a:solidFill>
                    <a:srgbClr val="0070C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90010" y="1694046"/>
            <a:ext cx="3547324" cy="5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54454" y="2415940"/>
            <a:ext cx="3818436" cy="134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25697" y="3145856"/>
            <a:ext cx="327595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62446" y="1879915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17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M</a:t>
            </a:r>
            <a:r>
              <a:rPr lang="en-US" sz="4400" b="1" dirty="0" smtClean="0">
                <a:latin typeface="Lucida Bright" panose="02040602050505020304" pitchFamily="18" charset="0"/>
              </a:rPr>
              <a:t>/</a:t>
            </a:r>
            <a:r>
              <a:rPr lang="en-US" sz="4400" b="1" dirty="0" smtClean="0">
                <a:solidFill>
                  <a:srgbClr val="00B050"/>
                </a:solidFill>
                <a:latin typeface="Lucida Bright" panose="02040602050505020304" pitchFamily="18" charset="0"/>
              </a:rPr>
              <a:t>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(4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(16 </a:t>
                </a:r>
                <a:r>
                  <a:rPr lang="en-US" sz="3200" dirty="0">
                    <a:latin typeface="Lucida Bright" panose="02040602050505020304" pitchFamily="18" charset="0"/>
                  </a:rPr>
                  <a:t>- 6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solidFill>
                      <a:srgbClr val="00B050"/>
                    </a:solidFill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10</a:t>
                </a: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90010" y="1694046"/>
            <a:ext cx="3547324" cy="5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54454" y="2415940"/>
            <a:ext cx="3818436" cy="134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25697" y="3145856"/>
            <a:ext cx="327595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639455" y="3309486"/>
            <a:ext cx="911465" cy="934697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4563" y="3402566"/>
            <a:ext cx="1557736" cy="841617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262446" y="1879915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472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974" y="119754"/>
            <a:ext cx="10364451" cy="1367301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Lucida Bright" panose="02040602050505020304" pitchFamily="18" charset="0"/>
              </a:rPr>
              <a:t>The Rules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1192" y="1729783"/>
            <a:ext cx="5106026" cy="41353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800" b="1" dirty="0" smtClean="0">
                <a:latin typeface="Lucida Bright" panose="02040602050505020304" pitchFamily="18" charset="0"/>
              </a:rPr>
              <a:t>1</a:t>
            </a:r>
            <a:r>
              <a:rPr lang="en-US" sz="2800" b="1" baseline="30000" dirty="0" smtClean="0">
                <a:latin typeface="Lucida Bright" panose="02040602050505020304" pitchFamily="18" charset="0"/>
              </a:rPr>
              <a:t>st</a:t>
            </a:r>
            <a:r>
              <a:rPr lang="en-US" sz="2800" b="1" dirty="0" smtClean="0">
                <a:latin typeface="Lucida Bright" panose="02040602050505020304" pitchFamily="18" charset="0"/>
              </a:rPr>
              <a:t> Step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arenthesis</a:t>
            </a:r>
            <a:endParaRPr lang="en-US" sz="2800" dirty="0">
              <a:solidFill>
                <a:srgbClr val="FF0000"/>
              </a:solidFill>
              <a:latin typeface="Lucida Bright" panose="020406020505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 smtClean="0">
                <a:latin typeface="Lucida Bright" panose="02040602050505020304" pitchFamily="18" charset="0"/>
              </a:rPr>
              <a:t>Complete </a:t>
            </a:r>
            <a:r>
              <a:rPr lang="en-US" dirty="0">
                <a:latin typeface="Lucida Bright" panose="02040602050505020304" pitchFamily="18" charset="0"/>
              </a:rPr>
              <a:t>any calculations in the grouping symbols first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172199" y="1729783"/>
            <a:ext cx="5105400" cy="439392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800" b="1" dirty="0">
                <a:latin typeface="Lucida Bright" panose="02040602050505020304" pitchFamily="18" charset="0"/>
              </a:rPr>
              <a:t>2</a:t>
            </a:r>
            <a:r>
              <a:rPr lang="en-US" sz="2800" b="1" baseline="30000" dirty="0">
                <a:latin typeface="Lucida Bright" panose="02040602050505020304" pitchFamily="18" charset="0"/>
              </a:rPr>
              <a:t>nd</a:t>
            </a:r>
            <a:r>
              <a:rPr lang="en-US" sz="2800" b="1" dirty="0">
                <a:latin typeface="Lucida Bright" panose="02040602050505020304" pitchFamily="18" charset="0"/>
              </a:rPr>
              <a:t> Step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800" b="1" dirty="0" smtClean="0">
                <a:solidFill>
                  <a:srgbClr val="FF9900"/>
                </a:solidFill>
                <a:latin typeface="Lucida Bright" panose="02040602050505020304" pitchFamily="18" charset="0"/>
              </a:rPr>
              <a:t>E</a:t>
            </a:r>
            <a:r>
              <a:rPr lang="en-US" sz="2800" dirty="0" smtClean="0">
                <a:solidFill>
                  <a:srgbClr val="FF9900"/>
                </a:solidFill>
                <a:latin typeface="Lucida Bright" panose="02040602050505020304" pitchFamily="18" charset="0"/>
              </a:rPr>
              <a:t>xponents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>
                <a:latin typeface="Lucida Bright" panose="02040602050505020304" pitchFamily="18" charset="0"/>
              </a:rPr>
              <a:t>Ignore any other operation, and take any numbers with an exponent to their respective powers.</a:t>
            </a:r>
          </a:p>
          <a:p>
            <a:pPr marL="0" indent="0">
              <a:buNone/>
            </a:pPr>
            <a:endParaRPr lang="en-US" dirty="0">
              <a:solidFill>
                <a:srgbClr val="FF9900"/>
              </a:solidFill>
              <a:latin typeface="Lucida Bright" panose="02040602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M</a:t>
            </a:r>
            <a:r>
              <a:rPr lang="en-US" sz="4400" b="1" dirty="0" smtClean="0">
                <a:latin typeface="Lucida Bright" panose="02040602050505020304" pitchFamily="18" charset="0"/>
              </a:rPr>
              <a:t>/</a:t>
            </a:r>
            <a:r>
              <a:rPr lang="en-US" sz="4400" b="1" dirty="0" smtClean="0">
                <a:solidFill>
                  <a:srgbClr val="00B050"/>
                </a:solidFill>
                <a:latin typeface="Lucida Bright" panose="02040602050505020304" pitchFamily="18" charset="0"/>
              </a:rPr>
              <a:t>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(4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(16 </a:t>
                </a:r>
                <a:r>
                  <a:rPr lang="en-US" sz="3200" dirty="0">
                    <a:latin typeface="Lucida Bright" panose="02040602050505020304" pitchFamily="18" charset="0"/>
                  </a:rPr>
                  <a:t>- 6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solidFill>
                      <a:srgbClr val="00B050"/>
                    </a:solidFill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10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00B050"/>
                    </a:solidFill>
                    <a:latin typeface="Lucida Bright" panose="02040602050505020304" pitchFamily="18" charset="0"/>
                  </a:rPr>
                  <a:t>5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 10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90010" y="1694046"/>
            <a:ext cx="3547324" cy="5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54454" y="2415940"/>
            <a:ext cx="3818436" cy="134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25697" y="3145856"/>
            <a:ext cx="327595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639455" y="3309486"/>
            <a:ext cx="911465" cy="934697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4563" y="3402566"/>
            <a:ext cx="1557736" cy="841617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262446" y="1879915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570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M</a:t>
            </a:r>
            <a:r>
              <a:rPr lang="en-US" sz="4400" b="1" dirty="0" smtClean="0">
                <a:latin typeface="Lucida Bright" panose="02040602050505020304" pitchFamily="18" charset="0"/>
              </a:rPr>
              <a:t>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(4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(16 </a:t>
                </a:r>
                <a:r>
                  <a:rPr lang="en-US" sz="3200" dirty="0">
                    <a:latin typeface="Lucida Bright" panose="02040602050505020304" pitchFamily="18" charset="0"/>
                  </a:rPr>
                  <a:t>- 6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10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5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 10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90010" y="1694046"/>
            <a:ext cx="3547324" cy="5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54454" y="2415940"/>
            <a:ext cx="3818436" cy="134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25697" y="3145856"/>
            <a:ext cx="327595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705455" y="3862305"/>
            <a:ext cx="262868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62446" y="1879915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670315" y="371389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Arrow 14"/>
          <p:cNvSpPr/>
          <p:nvPr/>
        </p:nvSpPr>
        <p:spPr>
          <a:xfrm>
            <a:off x="6906090" y="4376164"/>
            <a:ext cx="2133600" cy="387928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746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M</a:t>
            </a:r>
            <a:r>
              <a:rPr lang="en-US" sz="4400" b="1" dirty="0" smtClean="0">
                <a:latin typeface="Lucida Bright" panose="02040602050505020304" pitchFamily="18" charset="0"/>
              </a:rPr>
              <a:t>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(4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(16 </a:t>
                </a:r>
                <a:r>
                  <a:rPr lang="en-US" sz="3200" dirty="0">
                    <a:latin typeface="Lucida Bright" panose="02040602050505020304" pitchFamily="18" charset="0"/>
                  </a:rPr>
                  <a:t>- 6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10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5 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 10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90010" y="1694046"/>
            <a:ext cx="3547324" cy="5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54454" y="2415940"/>
            <a:ext cx="3818436" cy="134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25697" y="3145856"/>
            <a:ext cx="327595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705455" y="3862305"/>
            <a:ext cx="262868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62446" y="1879915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670315" y="371389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0864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Let’s Practice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M</a:t>
            </a:r>
            <a:r>
              <a:rPr lang="en-US" sz="4400" b="1" dirty="0" smtClean="0">
                <a:latin typeface="Lucida Bright" panose="02040602050505020304" pitchFamily="18" charset="0"/>
              </a:rPr>
              <a:t>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(4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4 - 6)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(16 </a:t>
                </a:r>
                <a:r>
                  <a:rPr lang="en-US" sz="3200" dirty="0">
                    <a:latin typeface="Lucida Bright" panose="02040602050505020304" pitchFamily="18" charset="0"/>
                  </a:rPr>
                  <a:t>- 6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sz="3200" dirty="0">
                    <a:latin typeface="Lucida Bright" panose="02040602050505020304" pitchFamily="18" charset="0"/>
                  </a:rPr>
                  <a:t>10 ÷ 2 </a:t>
                </a:r>
                <a:r>
                  <a:rPr lang="en-US" sz="2400" dirty="0">
                    <a:latin typeface="Lucida Bright" panose="02040602050505020304" pitchFamily="18" charset="0"/>
                  </a:rPr>
                  <a:t>x 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10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latin typeface="Lucida Bright" panose="02040602050505020304" pitchFamily="18" charset="0"/>
                  </a:rPr>
                  <a:t>5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 10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0070C0"/>
                    </a:solidFill>
                    <a:latin typeface="Lucida Bright" panose="02040602050505020304" pitchFamily="18" charset="0"/>
                  </a:rPr>
                  <a:t>50</a:t>
                </a:r>
                <a:endParaRPr lang="en-US" sz="3200" dirty="0">
                  <a:solidFill>
                    <a:srgbClr val="0070C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0070C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 smtClean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200727" y="2796904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90010" y="1694046"/>
            <a:ext cx="3547324" cy="5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54454" y="2415940"/>
            <a:ext cx="3818436" cy="134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25697" y="3145856"/>
            <a:ext cx="327595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705455" y="3862305"/>
            <a:ext cx="262868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62446" y="1879915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670315" y="371389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322771" y="4567578"/>
            <a:ext cx="1491915" cy="111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028145" y="4748854"/>
            <a:ext cx="1491915" cy="111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07939" y="4807318"/>
            <a:ext cx="911465" cy="934697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52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Your Turn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08926" y="1851995"/>
                <a:ext cx="5421745" cy="38942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5400" dirty="0" smtClean="0">
                    <a:latin typeface="Lucida Bright" panose="02040602050505020304" pitchFamily="18" charset="0"/>
                  </a:rPr>
                  <a:t>16 ÷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5400" dirty="0" smtClean="0">
                    <a:latin typeface="Lucida Bright" panose="02040602050505020304" pitchFamily="18" charset="0"/>
                  </a:rPr>
                  <a:t>) </a:t>
                </a:r>
                <a:r>
                  <a:rPr lang="en-US" sz="4000" dirty="0" smtClean="0">
                    <a:latin typeface="Lucida Bright" panose="02040602050505020304" pitchFamily="18" charset="0"/>
                  </a:rPr>
                  <a:t>x</a:t>
                </a:r>
                <a:r>
                  <a:rPr lang="en-US" sz="5400" dirty="0" smtClean="0">
                    <a:latin typeface="Lucida Bright" panose="02040602050505020304" pitchFamily="18" charset="0"/>
                  </a:rPr>
                  <a:t> 3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08926" y="1851995"/>
                <a:ext cx="5421745" cy="3894287"/>
              </a:xfrm>
              <a:blipFill>
                <a:blip r:embed="rId2"/>
                <a:stretch>
                  <a:fillRect l="-5512" t="-2504" r="-5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668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25" y="138226"/>
            <a:ext cx="10364451" cy="1367301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Lucida Bright" panose="02040602050505020304" pitchFamily="18" charset="0"/>
              </a:rPr>
              <a:t>The Rules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3965" y="1237672"/>
            <a:ext cx="5560290" cy="542174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3000" b="1" dirty="0">
                <a:latin typeface="Lucida Bright" panose="02040602050505020304" pitchFamily="18" charset="0"/>
              </a:rPr>
              <a:t>3</a:t>
            </a:r>
            <a:r>
              <a:rPr lang="en-US" sz="3000" b="1" baseline="30000" dirty="0">
                <a:latin typeface="Lucida Bright" panose="02040602050505020304" pitchFamily="18" charset="0"/>
              </a:rPr>
              <a:t>rd</a:t>
            </a:r>
            <a:r>
              <a:rPr lang="en-US" sz="3000" b="1" dirty="0">
                <a:latin typeface="Lucida Bright" panose="02040602050505020304" pitchFamily="18" charset="0"/>
              </a:rPr>
              <a:t> </a:t>
            </a:r>
            <a:r>
              <a:rPr lang="en-US" sz="3000" b="1" dirty="0" smtClean="0">
                <a:latin typeface="Lucida Bright" panose="02040602050505020304" pitchFamily="18" charset="0"/>
              </a:rPr>
              <a:t>Step</a:t>
            </a:r>
            <a:r>
              <a:rPr lang="en-US" sz="3000" b="1" dirty="0">
                <a:latin typeface="Lucida Bright" panose="02040602050505020304" pitchFamily="18" charset="0"/>
              </a:rPr>
              <a:t> </a:t>
            </a:r>
            <a:endParaRPr lang="en-US" sz="3000" b="1" dirty="0" smtClean="0">
              <a:latin typeface="Lucida Bright" panose="020406020505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3000" b="1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M</a:t>
            </a:r>
            <a:r>
              <a:rPr lang="en-US" sz="3000" dirty="0" smtClean="0">
                <a:solidFill>
                  <a:srgbClr val="0070C0"/>
                </a:solidFill>
                <a:latin typeface="Lucida Bright" panose="02040602050505020304" pitchFamily="18" charset="0"/>
              </a:rPr>
              <a:t>ultiplication</a:t>
            </a:r>
            <a:r>
              <a:rPr lang="en-US" sz="3000" dirty="0" smtClean="0">
                <a:latin typeface="Lucida Bright" panose="02040602050505020304" pitchFamily="18" charset="0"/>
              </a:rPr>
              <a:t> / </a:t>
            </a:r>
            <a:r>
              <a:rPr lang="en-US" sz="3000" b="1" dirty="0" smtClean="0">
                <a:solidFill>
                  <a:srgbClr val="00B050"/>
                </a:solidFill>
                <a:latin typeface="Lucida Bright" panose="02040602050505020304" pitchFamily="18" charset="0"/>
              </a:rPr>
              <a:t>d</a:t>
            </a:r>
            <a:r>
              <a:rPr lang="en-US" sz="3000" dirty="0" smtClean="0">
                <a:solidFill>
                  <a:srgbClr val="00B050"/>
                </a:solidFill>
                <a:latin typeface="Lucida Bright" panose="02040602050505020304" pitchFamily="18" charset="0"/>
              </a:rPr>
              <a:t>ivision</a:t>
            </a:r>
            <a:endParaRPr lang="en-US" sz="3000" dirty="0">
              <a:solidFill>
                <a:srgbClr val="00B050"/>
              </a:solidFill>
              <a:latin typeface="Lucida Bright" panose="020406020505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200" dirty="0">
                <a:latin typeface="Lucida Bright" panose="02040602050505020304" pitchFamily="18" charset="0"/>
              </a:rPr>
              <a:t>Complete only those two operations </a:t>
            </a:r>
            <a:r>
              <a:rPr lang="en-US" sz="2200" dirty="0" smtClean="0">
                <a:latin typeface="Lucida Bright" panose="02040602050505020304" pitchFamily="18" charset="0"/>
              </a:rPr>
              <a:t>multiplication and division in </a:t>
            </a:r>
            <a:r>
              <a:rPr lang="en-US" sz="2200" dirty="0">
                <a:latin typeface="Lucida Bright" panose="02040602050505020304" pitchFamily="18" charset="0"/>
              </a:rPr>
              <a:t>the order they occur </a:t>
            </a:r>
            <a:r>
              <a:rPr lang="en-US" sz="2200" dirty="0" smtClean="0">
                <a:latin typeface="Lucida Bright" panose="02040602050505020304" pitchFamily="18" charset="0"/>
              </a:rPr>
              <a:t>from </a:t>
            </a:r>
            <a:r>
              <a:rPr lang="en-US" sz="2200" b="1" u="sng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left </a:t>
            </a:r>
            <a:r>
              <a:rPr lang="en-US" sz="2200" b="1" u="sng" dirty="0">
                <a:solidFill>
                  <a:srgbClr val="FF0000"/>
                </a:solidFill>
                <a:latin typeface="Lucida Bright" panose="02040602050505020304" pitchFamily="18" charset="0"/>
              </a:rPr>
              <a:t>to right</a:t>
            </a:r>
            <a:r>
              <a:rPr lang="en-US" sz="2200" dirty="0">
                <a:latin typeface="Lucida Bright" panose="02040602050505020304" pitchFamily="18" charset="0"/>
              </a:rPr>
              <a:t>. </a:t>
            </a:r>
            <a:endParaRPr lang="en-US" sz="2200" dirty="0" smtClean="0">
              <a:latin typeface="Lucida Bright" panose="020406020505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1900" dirty="0" smtClean="0">
                <a:latin typeface="Lucida Bright" panose="02040602050505020304" pitchFamily="18" charset="0"/>
              </a:rPr>
              <a:t>Even </a:t>
            </a:r>
            <a:r>
              <a:rPr lang="en-US" sz="1900" dirty="0">
                <a:latin typeface="Lucida Bright" panose="02040602050505020304" pitchFamily="18" charset="0"/>
              </a:rPr>
              <a:t>though M comes before D in PEMDAS, these two operations actually have the same priority.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282409" y="1154546"/>
            <a:ext cx="5457009" cy="5283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800" b="1" dirty="0" smtClean="0">
                <a:latin typeface="Lucida Bright" panose="02040602050505020304" pitchFamily="18" charset="0"/>
              </a:rPr>
              <a:t>4</a:t>
            </a:r>
            <a:r>
              <a:rPr lang="en-US" sz="2800" b="1" baseline="30000" dirty="0" smtClean="0">
                <a:latin typeface="Lucida Bright" panose="02040602050505020304" pitchFamily="18" charset="0"/>
              </a:rPr>
              <a:t>th</a:t>
            </a:r>
            <a:r>
              <a:rPr lang="en-US" sz="2800" b="1" dirty="0" smtClean="0">
                <a:latin typeface="Lucida Bright" panose="02040602050505020304" pitchFamily="18" charset="0"/>
              </a:rPr>
              <a:t> Step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800" b="1" dirty="0" smtClean="0">
                <a:solidFill>
                  <a:srgbClr val="FF00FF"/>
                </a:solidFill>
                <a:latin typeface="Lucida Bright" panose="02040602050505020304" pitchFamily="18" charset="0"/>
              </a:rPr>
              <a:t>A</a:t>
            </a:r>
            <a:r>
              <a:rPr lang="en-US" sz="2800" dirty="0" smtClean="0">
                <a:solidFill>
                  <a:srgbClr val="FF00FF"/>
                </a:solidFill>
                <a:latin typeface="Lucida Bright" panose="02040602050505020304" pitchFamily="18" charset="0"/>
              </a:rPr>
              <a:t>ddition</a:t>
            </a:r>
            <a:r>
              <a:rPr lang="en-US" sz="2800" dirty="0" smtClean="0">
                <a:latin typeface="Lucida Bright" panose="02040602050505020304" pitchFamily="18" charset="0"/>
              </a:rPr>
              <a:t> / </a:t>
            </a:r>
            <a:r>
              <a:rPr lang="en-US" sz="2800" b="1" dirty="0" smtClean="0">
                <a:solidFill>
                  <a:srgbClr val="7030A0"/>
                </a:solidFill>
                <a:latin typeface="Lucida Bright" panose="02040602050505020304" pitchFamily="18" charset="0"/>
              </a:rPr>
              <a:t>S</a:t>
            </a:r>
            <a:r>
              <a:rPr lang="en-US" sz="2800" dirty="0" smtClean="0">
                <a:solidFill>
                  <a:srgbClr val="7030A0"/>
                </a:solidFill>
                <a:latin typeface="Lucida Bright" panose="02040602050505020304" pitchFamily="18" charset="0"/>
              </a:rPr>
              <a:t>ubtraction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 smtClean="0">
                <a:latin typeface="Lucida Bright" panose="02040602050505020304" pitchFamily="18" charset="0"/>
              </a:rPr>
              <a:t>Look addition and subtraction last. Complete these operations from</a:t>
            </a:r>
            <a:r>
              <a:rPr lang="en-US" b="1" dirty="0">
                <a:latin typeface="Lucida Bright" panose="02040602050505020304" pitchFamily="18" charset="0"/>
              </a:rPr>
              <a:t> </a:t>
            </a:r>
            <a:r>
              <a:rPr lang="en-US" b="1" u="sng" dirty="0">
                <a:solidFill>
                  <a:srgbClr val="FF0000"/>
                </a:solidFill>
                <a:latin typeface="Lucida Bright" panose="02040602050505020304" pitchFamily="18" charset="0"/>
              </a:rPr>
              <a:t>left to </a:t>
            </a:r>
            <a:r>
              <a:rPr lang="en-US" b="1" u="sng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right</a:t>
            </a:r>
            <a:r>
              <a:rPr lang="en-US" dirty="0">
                <a:latin typeface="Lucida Bright" panose="02040602050505020304" pitchFamily="18" charset="0"/>
              </a:rPr>
              <a:t>.</a:t>
            </a:r>
            <a:endParaRPr lang="en-US" dirty="0" smtClean="0">
              <a:latin typeface="Lucida Bright" panose="020406020505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1800" dirty="0" smtClean="0">
                <a:latin typeface="Lucida Bright" panose="02040602050505020304" pitchFamily="18" charset="0"/>
              </a:rPr>
              <a:t>Even </a:t>
            </a:r>
            <a:r>
              <a:rPr lang="en-US" sz="1800" dirty="0">
                <a:latin typeface="Lucida Bright" panose="02040602050505020304" pitchFamily="18" charset="0"/>
              </a:rPr>
              <a:t>though A comes before S in PEMDAS, these two operations also have the same priority.</a:t>
            </a:r>
          </a:p>
          <a:p>
            <a:pPr marL="0" indent="0">
              <a:buNone/>
            </a:pPr>
            <a:endParaRPr lang="en-US" dirty="0">
              <a:solidFill>
                <a:srgbClr val="FF9900"/>
              </a:solidFill>
              <a:latin typeface="Lucida Bright" panose="02040602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4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7574" y="1440872"/>
            <a:ext cx="1699490" cy="39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 smtClean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 4 + (5 - </a:t>
                </a:r>
                <a:r>
                  <a:rPr lang="en-US" sz="3200" dirty="0">
                    <a:latin typeface="Lucida Bright" panose="02040602050505020304" pitchFamily="18" charset="0"/>
                  </a:rPr>
                  <a:t>2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3352800" y="1341856"/>
                <a:ext cx="54217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436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(5 - 2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3849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(5 - 2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sz="3200" dirty="0" smtClean="0">
                    <a:solidFill>
                      <a:srgbClr val="FF0000"/>
                    </a:solidFill>
                    <a:latin typeface="Lucida Bright" panose="02040602050505020304" pitchFamily="18" charset="0"/>
                  </a:rPr>
                  <a:t>            3</a:t>
                </a:r>
                <a:endParaRPr lang="en-US" sz="3200" dirty="0">
                  <a:solidFill>
                    <a:srgbClr val="FF00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439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(5 - 2</a:t>
                </a:r>
                <a:r>
                  <a:rPr lang="en-US" sz="3200" dirty="0" smtClean="0"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+ 3</a:t>
                </a: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200727" y="184727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68800" y="1690255"/>
            <a:ext cx="3278909" cy="9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Arrow 7"/>
          <p:cNvSpPr/>
          <p:nvPr/>
        </p:nvSpPr>
        <p:spPr>
          <a:xfrm>
            <a:off x="7143172" y="2173128"/>
            <a:ext cx="2133600" cy="387928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5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96844"/>
            <a:ext cx="10364451" cy="95166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Lucida Bright" panose="02040602050505020304" pitchFamily="18" charset="0"/>
              </a:rPr>
              <a:t>So what does this mean?</a:t>
            </a:r>
            <a:endParaRPr lang="en-US" sz="4800" dirty="0">
              <a:latin typeface="Lucida Bright" panose="020406020505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Lucida Bright" panose="02040602050505020304" pitchFamily="18" charset="0"/>
                  </a:rPr>
                  <a:t> </a:t>
                </a:r>
                <a:r>
                  <a:rPr lang="en-US" sz="2400" dirty="0">
                    <a:latin typeface="Lucida Bright" panose="02040602050505020304" pitchFamily="18" charset="0"/>
                  </a:rPr>
                  <a:t>x</a:t>
                </a:r>
                <a:r>
                  <a:rPr lang="en-US" sz="3200" dirty="0">
                    <a:latin typeface="Lucida Bright" panose="02040602050505020304" pitchFamily="18" charset="0"/>
                  </a:rPr>
                  <a:t> 4 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(5 -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2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2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x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 4 </a:t>
                </a:r>
                <a:r>
                  <a:rPr lang="en-US" sz="3200" dirty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+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Lucida Bright" panose="02040602050505020304" pitchFamily="18" charset="0"/>
                  </a:rPr>
                  <a:t>3</a:t>
                </a:r>
                <a:endParaRPr lang="en-US" sz="3200" dirty="0">
                  <a:solidFill>
                    <a:srgbClr val="FF9900"/>
                  </a:solidFill>
                  <a:latin typeface="Lucida Bright" panose="02040602050505020304" pitchFamily="18" charset="0"/>
                </a:endParaRPr>
              </a:p>
              <a:p>
                <a:pPr marL="0" indent="0" algn="ctr">
                  <a:buNone/>
                </a:pPr>
                <a:endParaRPr lang="en-US" sz="3200" dirty="0">
                  <a:latin typeface="Lucida Bright" panose="02040602050505020304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1625600" y="1341856"/>
                <a:ext cx="8774545" cy="5428399"/>
              </a:xfrm>
              <a:blipFill>
                <a:blip r:embed="rId2"/>
                <a:stretch>
                  <a:fillRect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368800" y="1690255"/>
            <a:ext cx="3278909" cy="9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837574" y="1440872"/>
            <a:ext cx="1699490" cy="39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rgbClr val="FF9900"/>
                </a:solidFill>
                <a:latin typeface="Lucida Bright" panose="02040602050505020304" pitchFamily="18" charset="0"/>
              </a:rPr>
              <a:t>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M/D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dirty="0" smtClean="0">
                <a:latin typeface="Lucida Bright" panose="02040602050505020304" pitchFamily="18" charset="0"/>
              </a:rPr>
              <a:t>A/S</a:t>
            </a:r>
            <a:endParaRPr lang="en-US" sz="44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200727" y="1847273"/>
            <a:ext cx="849745" cy="46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54866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1009</TotalTime>
  <Words>433</Words>
  <Application>Microsoft Office PowerPoint</Application>
  <PresentationFormat>Widescreen</PresentationFormat>
  <Paragraphs>327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Cambria Math</vt:lpstr>
      <vt:lpstr>Lucida Bright</vt:lpstr>
      <vt:lpstr>Tw Cen MT</vt:lpstr>
      <vt:lpstr>Droplet</vt:lpstr>
      <vt:lpstr>Order of operations </vt:lpstr>
      <vt:lpstr>PEMdAS</vt:lpstr>
      <vt:lpstr>The Rules</vt:lpstr>
      <vt:lpstr>The Rules</vt:lpstr>
      <vt:lpstr>So what does this mean?</vt:lpstr>
      <vt:lpstr>So what does this mean?</vt:lpstr>
      <vt:lpstr>So what does this mean?</vt:lpstr>
      <vt:lpstr>So what does this mean?</vt:lpstr>
      <vt:lpstr>So what does this mean?</vt:lpstr>
      <vt:lpstr>So what does this mean?</vt:lpstr>
      <vt:lpstr>So what does this mean?</vt:lpstr>
      <vt:lpstr>So what does this mean?</vt:lpstr>
      <vt:lpstr>So what does this mean?</vt:lpstr>
      <vt:lpstr>So what does this mean?</vt:lpstr>
      <vt:lpstr>So what does this mean?</vt:lpstr>
      <vt:lpstr>So what does this mean?</vt:lpstr>
      <vt:lpstr>So what does this mean?</vt:lpstr>
      <vt:lpstr>Let’s Practice</vt:lpstr>
      <vt:lpstr>Let’s Practice</vt:lpstr>
      <vt:lpstr>Let’s Practice</vt:lpstr>
      <vt:lpstr>Let’s Practice</vt:lpstr>
      <vt:lpstr>Let’s Practice</vt:lpstr>
      <vt:lpstr>Let’s Practice</vt:lpstr>
      <vt:lpstr>Let’s Practice</vt:lpstr>
      <vt:lpstr>Let’s Practice</vt:lpstr>
      <vt:lpstr>Let’s Practice</vt:lpstr>
      <vt:lpstr>Let’s Practice</vt:lpstr>
      <vt:lpstr>Let’s Practice</vt:lpstr>
      <vt:lpstr>Let’s Practice</vt:lpstr>
      <vt:lpstr>Let’s Practice</vt:lpstr>
      <vt:lpstr>Let’s Practice</vt:lpstr>
      <vt:lpstr>Let’s Practice</vt:lpstr>
      <vt:lpstr>Let’s Practice</vt:lpstr>
      <vt:lpstr>Your Turn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Kathryn Hill</dc:creator>
  <cp:lastModifiedBy>Kathryn Hill</cp:lastModifiedBy>
  <cp:revision>22</cp:revision>
  <dcterms:created xsi:type="dcterms:W3CDTF">2019-06-08T01:29:32Z</dcterms:created>
  <dcterms:modified xsi:type="dcterms:W3CDTF">2019-06-08T18:56:57Z</dcterms:modified>
</cp:coreProperties>
</file>